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erif Display" charset="1" panose="02020502080505020204"/>
      <p:regular r:id="rId14"/>
    </p:embeddedFont>
    <p:embeddedFont>
      <p:font typeface="Noto Serif Display Bold" charset="1" panose="02020802080505020204"/>
      <p:regular r:id="rId15"/>
    </p:embeddedFont>
    <p:embeddedFont>
      <p:font typeface="Noto Serif Display Italics" charset="1" panose="02020502080505090204"/>
      <p:regular r:id="rId16"/>
    </p:embeddedFont>
    <p:embeddedFont>
      <p:font typeface="Noto Serif Display Bold Italics" charset="1" panose="02020802080505090204"/>
      <p:regular r:id="rId17"/>
    </p:embeddedFont>
    <p:embeddedFont>
      <p:font typeface="Noto Serif Display Thin" charset="1" panose="02020202080505020204"/>
      <p:regular r:id="rId18"/>
    </p:embeddedFont>
    <p:embeddedFont>
      <p:font typeface="Noto Serif Display Thin Italics" charset="1" panose="02020202080505090204"/>
      <p:regular r:id="rId19"/>
    </p:embeddedFont>
    <p:embeddedFont>
      <p:font typeface="Noto Serif Display Extra-Light" charset="1" panose="02020302080505020204"/>
      <p:regular r:id="rId20"/>
    </p:embeddedFont>
    <p:embeddedFont>
      <p:font typeface="Noto Serif Display Extra-Light Italics" charset="1" panose="02020302080505090204"/>
      <p:regular r:id="rId21"/>
    </p:embeddedFont>
    <p:embeddedFont>
      <p:font typeface="Noto Serif Display Light" charset="1" panose="02020402080505020204"/>
      <p:regular r:id="rId22"/>
    </p:embeddedFont>
    <p:embeddedFont>
      <p:font typeface="Noto Serif Display Light Italics" charset="1" panose="02020402080505090204"/>
      <p:regular r:id="rId23"/>
    </p:embeddedFont>
    <p:embeddedFont>
      <p:font typeface="Noto Serif Display Medium" charset="1" panose="02020602080505020204"/>
      <p:regular r:id="rId24"/>
    </p:embeddedFont>
    <p:embeddedFont>
      <p:font typeface="Noto Serif Display Medium Italics" charset="1" panose="02020602080505090204"/>
      <p:regular r:id="rId25"/>
    </p:embeddedFont>
    <p:embeddedFont>
      <p:font typeface="Noto Serif Display Semi-Bold" charset="1" panose="02020702080505020204"/>
      <p:regular r:id="rId26"/>
    </p:embeddedFont>
    <p:embeddedFont>
      <p:font typeface="Noto Serif Display Semi-Bold Italics" charset="1" panose="02020702080505090204"/>
      <p:regular r:id="rId27"/>
    </p:embeddedFont>
    <p:embeddedFont>
      <p:font typeface="Noto Serif Display Ultra-Bold" charset="1" panose="02020902080505020204"/>
      <p:regular r:id="rId28"/>
    </p:embeddedFont>
    <p:embeddedFont>
      <p:font typeface="Noto Serif Display Ultra-Bold Italics" charset="1" panose="02020902080505090204"/>
      <p:regular r:id="rId29"/>
    </p:embeddedFont>
    <p:embeddedFont>
      <p:font typeface="Noto Serif Display Heavy" charset="1" panose="02020A02080505020204"/>
      <p:regular r:id="rId30"/>
    </p:embeddedFont>
    <p:embeddedFont>
      <p:font typeface="Noto Serif Display Heavy Italics" charset="1" panose="02020A02080505090204"/>
      <p:regular r:id="rId31"/>
    </p:embeddedFont>
    <p:embeddedFont>
      <p:font typeface="Crimson Pro" charset="1" panose="00000000000000000000"/>
      <p:regular r:id="rId32"/>
    </p:embeddedFont>
    <p:embeddedFont>
      <p:font typeface="Crimson Pro Bold" charset="1" panose="00000000000000000000"/>
      <p:regular r:id="rId33"/>
    </p:embeddedFont>
    <p:embeddedFont>
      <p:font typeface="Crimson Pro Italics" charset="1" panose="00000000000000000000"/>
      <p:regular r:id="rId34"/>
    </p:embeddedFont>
    <p:embeddedFont>
      <p:font typeface="Crimson Pro Bold Italics" charset="1" panose="00000000000000000000"/>
      <p:regular r:id="rId35"/>
    </p:embeddedFont>
    <p:embeddedFont>
      <p:font typeface="Crimson Pro Heavy" charset="1" panose="00000000000000000000"/>
      <p:regular r:id="rId36"/>
    </p:embeddedFont>
    <p:embeddedFont>
      <p:font typeface="Crimson Pro Heavy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891022" cy="10287000"/>
          </a:xfrm>
          <a:custGeom>
            <a:avLst/>
            <a:gdLst/>
            <a:ahLst/>
            <a:cxnLst/>
            <a:rect r="r" b="b" t="t" l="l"/>
            <a:pathLst>
              <a:path h="10287000" w="5891022">
                <a:moveTo>
                  <a:pt x="0" y="0"/>
                </a:moveTo>
                <a:lnTo>
                  <a:pt x="5891022" y="0"/>
                </a:lnTo>
                <a:lnTo>
                  <a:pt x="5891022" y="10287000"/>
                </a:lnTo>
                <a:lnTo>
                  <a:pt x="0" y="10287000"/>
                </a:lnTo>
                <a:lnTo>
                  <a:pt x="0" y="0"/>
                </a:lnTo>
                <a:close/>
              </a:path>
            </a:pathLst>
          </a:custGeom>
          <a:blipFill>
            <a:blip r:embed="rId2"/>
            <a:stretch>
              <a:fillRect l="-8207" t="0" r="-8207" b="0"/>
            </a:stretch>
          </a:blipFill>
        </p:spPr>
      </p:sp>
      <p:sp>
        <p:nvSpPr>
          <p:cNvPr name="Freeform 3" id="3"/>
          <p:cNvSpPr/>
          <p:nvPr/>
        </p:nvSpPr>
        <p:spPr>
          <a:xfrm flipH="false" flipV="false" rot="0">
            <a:off x="13997039" y="0"/>
            <a:ext cx="4290961" cy="1430320"/>
          </a:xfrm>
          <a:custGeom>
            <a:avLst/>
            <a:gdLst/>
            <a:ahLst/>
            <a:cxnLst/>
            <a:rect r="r" b="b" t="t" l="l"/>
            <a:pathLst>
              <a:path h="1430320" w="4290961">
                <a:moveTo>
                  <a:pt x="0" y="0"/>
                </a:moveTo>
                <a:lnTo>
                  <a:pt x="4290961" y="0"/>
                </a:lnTo>
                <a:lnTo>
                  <a:pt x="4290961" y="1430320"/>
                </a:lnTo>
                <a:lnTo>
                  <a:pt x="0" y="1430320"/>
                </a:lnTo>
                <a:lnTo>
                  <a:pt x="0" y="0"/>
                </a:lnTo>
                <a:close/>
              </a:path>
            </a:pathLst>
          </a:custGeom>
          <a:blipFill>
            <a:blip r:embed="rId3"/>
            <a:stretch>
              <a:fillRect l="0" t="0" r="0" b="0"/>
            </a:stretch>
          </a:blipFill>
        </p:spPr>
      </p:sp>
      <p:sp>
        <p:nvSpPr>
          <p:cNvPr name="TextBox 4" id="4"/>
          <p:cNvSpPr txBox="true"/>
          <p:nvPr/>
        </p:nvSpPr>
        <p:spPr>
          <a:xfrm rot="0">
            <a:off x="7715909" y="1998584"/>
            <a:ext cx="8898539" cy="5360670"/>
          </a:xfrm>
          <a:prstGeom prst="rect">
            <a:avLst/>
          </a:prstGeom>
        </p:spPr>
        <p:txBody>
          <a:bodyPr anchor="t" rtlCol="false" tIns="0" lIns="0" bIns="0" rIns="0">
            <a:spAutoFit/>
          </a:bodyPr>
          <a:lstStyle/>
          <a:p>
            <a:pPr>
              <a:lnSpc>
                <a:spcPts val="13800"/>
              </a:lnSpc>
            </a:pPr>
            <a:r>
              <a:rPr lang="en-US" sz="13800" spc="-276">
                <a:solidFill>
                  <a:srgbClr val="393939"/>
                </a:solidFill>
                <a:latin typeface="Crimson Pro"/>
              </a:rPr>
              <a:t>ĐỒ ÁN QUẢN TRỊ HỆ THỐNG</a:t>
            </a:r>
          </a:p>
        </p:txBody>
      </p:sp>
      <p:sp>
        <p:nvSpPr>
          <p:cNvPr name="TextBox 5" id="5"/>
          <p:cNvSpPr txBox="true"/>
          <p:nvPr/>
        </p:nvSpPr>
        <p:spPr>
          <a:xfrm rot="0">
            <a:off x="6142471" y="8908732"/>
            <a:ext cx="6597224" cy="622935"/>
          </a:xfrm>
          <a:prstGeom prst="rect">
            <a:avLst/>
          </a:prstGeom>
        </p:spPr>
        <p:txBody>
          <a:bodyPr anchor="t" rtlCol="false" tIns="0" lIns="0" bIns="0" rIns="0">
            <a:spAutoFit/>
          </a:bodyPr>
          <a:lstStyle/>
          <a:p>
            <a:pPr>
              <a:lnSpc>
                <a:spcPts val="5040"/>
              </a:lnSpc>
              <a:spcBef>
                <a:spcPct val="0"/>
              </a:spcBef>
            </a:pPr>
            <a:r>
              <a:rPr lang="en-US" sz="3600" spc="72">
                <a:solidFill>
                  <a:srgbClr val="393939"/>
                </a:solidFill>
                <a:latin typeface="Crimson Pro"/>
              </a:rPr>
              <a:t>By: Nhóm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8800" y="0"/>
            <a:ext cx="5029200" cy="10287000"/>
          </a:xfrm>
          <a:custGeom>
            <a:avLst/>
            <a:gdLst/>
            <a:ahLst/>
            <a:cxnLst/>
            <a:rect r="r" b="b" t="t" l="l"/>
            <a:pathLst>
              <a:path h="10287000" w="5029200">
                <a:moveTo>
                  <a:pt x="0" y="0"/>
                </a:moveTo>
                <a:lnTo>
                  <a:pt x="5029200" y="0"/>
                </a:lnTo>
                <a:lnTo>
                  <a:pt x="5029200" y="10287000"/>
                </a:lnTo>
                <a:lnTo>
                  <a:pt x="0" y="10287000"/>
                </a:lnTo>
                <a:lnTo>
                  <a:pt x="0" y="0"/>
                </a:lnTo>
                <a:close/>
              </a:path>
            </a:pathLst>
          </a:custGeom>
          <a:blipFill>
            <a:blip r:embed="rId2"/>
            <a:stretch>
              <a:fillRect l="-81818" t="-17415" r="-2042" b="-17415"/>
            </a:stretch>
          </a:blipFill>
        </p:spPr>
      </p:sp>
      <p:sp>
        <p:nvSpPr>
          <p:cNvPr name="Freeform 3" id="3"/>
          <p:cNvSpPr/>
          <p:nvPr/>
        </p:nvSpPr>
        <p:spPr>
          <a:xfrm flipH="false" flipV="false" rot="0">
            <a:off x="854292" y="5552426"/>
            <a:ext cx="11337909" cy="4180776"/>
          </a:xfrm>
          <a:custGeom>
            <a:avLst/>
            <a:gdLst/>
            <a:ahLst/>
            <a:cxnLst/>
            <a:rect r="r" b="b" t="t" l="l"/>
            <a:pathLst>
              <a:path h="4180776" w="11337909">
                <a:moveTo>
                  <a:pt x="0" y="0"/>
                </a:moveTo>
                <a:lnTo>
                  <a:pt x="11337909" y="0"/>
                </a:lnTo>
                <a:lnTo>
                  <a:pt x="11337909" y="4180777"/>
                </a:lnTo>
                <a:lnTo>
                  <a:pt x="0" y="4180777"/>
                </a:lnTo>
                <a:lnTo>
                  <a:pt x="0" y="0"/>
                </a:lnTo>
                <a:close/>
              </a:path>
            </a:pathLst>
          </a:custGeom>
          <a:blipFill>
            <a:blip r:embed="rId3"/>
            <a:stretch>
              <a:fillRect l="0" t="-1220" r="0" b="-1220"/>
            </a:stretch>
          </a:blipFill>
        </p:spPr>
      </p:sp>
      <p:sp>
        <p:nvSpPr>
          <p:cNvPr name="Freeform 4" id="4"/>
          <p:cNvSpPr/>
          <p:nvPr/>
        </p:nvSpPr>
        <p:spPr>
          <a:xfrm flipH="false" flipV="false" rot="0">
            <a:off x="737959" y="2034082"/>
            <a:ext cx="11570574" cy="2772252"/>
          </a:xfrm>
          <a:custGeom>
            <a:avLst/>
            <a:gdLst/>
            <a:ahLst/>
            <a:cxnLst/>
            <a:rect r="r" b="b" t="t" l="l"/>
            <a:pathLst>
              <a:path h="2772252" w="11570574">
                <a:moveTo>
                  <a:pt x="0" y="0"/>
                </a:moveTo>
                <a:lnTo>
                  <a:pt x="11570575" y="0"/>
                </a:lnTo>
                <a:lnTo>
                  <a:pt x="11570575" y="2772252"/>
                </a:lnTo>
                <a:lnTo>
                  <a:pt x="0" y="2772252"/>
                </a:lnTo>
                <a:lnTo>
                  <a:pt x="0" y="0"/>
                </a:lnTo>
                <a:close/>
              </a:path>
            </a:pathLst>
          </a:custGeom>
          <a:blipFill>
            <a:blip r:embed="rId4"/>
            <a:stretch>
              <a:fillRect l="0" t="0" r="0" b="0"/>
            </a:stretch>
          </a:blipFill>
        </p:spPr>
      </p:sp>
      <p:sp>
        <p:nvSpPr>
          <p:cNvPr name="TextBox 5" id="5"/>
          <p:cNvSpPr txBox="true"/>
          <p:nvPr/>
        </p:nvSpPr>
        <p:spPr>
          <a:xfrm rot="0">
            <a:off x="0" y="258510"/>
            <a:ext cx="1008476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393939"/>
                </a:solidFill>
                <a:latin typeface="Crimson Pro Bold"/>
              </a:rPr>
              <a:t>nhập localhost và domain_server vửa cấu hình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sp>
        <p:nvSpPr>
          <p:cNvPr name="Freeform 2" id="2"/>
          <p:cNvSpPr/>
          <p:nvPr/>
        </p:nvSpPr>
        <p:spPr>
          <a:xfrm flipH="false" flipV="false" rot="0">
            <a:off x="603391" y="4777064"/>
            <a:ext cx="11124133" cy="1418514"/>
          </a:xfrm>
          <a:custGeom>
            <a:avLst/>
            <a:gdLst/>
            <a:ahLst/>
            <a:cxnLst/>
            <a:rect r="r" b="b" t="t" l="l"/>
            <a:pathLst>
              <a:path h="1418514" w="11124133">
                <a:moveTo>
                  <a:pt x="0" y="0"/>
                </a:moveTo>
                <a:lnTo>
                  <a:pt x="11124132" y="0"/>
                </a:lnTo>
                <a:lnTo>
                  <a:pt x="11124132" y="1418514"/>
                </a:lnTo>
                <a:lnTo>
                  <a:pt x="0" y="1418514"/>
                </a:lnTo>
                <a:lnTo>
                  <a:pt x="0" y="0"/>
                </a:lnTo>
                <a:close/>
              </a:path>
            </a:pathLst>
          </a:custGeom>
          <a:blipFill>
            <a:blip r:embed="rId2"/>
            <a:stretch>
              <a:fillRect l="0" t="0" r="0" b="0"/>
            </a:stretch>
          </a:blipFill>
        </p:spPr>
      </p:sp>
      <p:sp>
        <p:nvSpPr>
          <p:cNvPr name="Freeform 3" id="3"/>
          <p:cNvSpPr/>
          <p:nvPr/>
        </p:nvSpPr>
        <p:spPr>
          <a:xfrm flipH="false" flipV="false" rot="0">
            <a:off x="603391" y="2837489"/>
            <a:ext cx="10304359" cy="1387125"/>
          </a:xfrm>
          <a:custGeom>
            <a:avLst/>
            <a:gdLst/>
            <a:ahLst/>
            <a:cxnLst/>
            <a:rect r="r" b="b" t="t" l="l"/>
            <a:pathLst>
              <a:path h="1387125" w="10304359">
                <a:moveTo>
                  <a:pt x="0" y="0"/>
                </a:moveTo>
                <a:lnTo>
                  <a:pt x="10304358" y="0"/>
                </a:lnTo>
                <a:lnTo>
                  <a:pt x="10304358" y="1387125"/>
                </a:lnTo>
                <a:lnTo>
                  <a:pt x="0" y="1387125"/>
                </a:lnTo>
                <a:lnTo>
                  <a:pt x="0" y="0"/>
                </a:lnTo>
                <a:close/>
              </a:path>
            </a:pathLst>
          </a:custGeom>
          <a:blipFill>
            <a:blip r:embed="rId3"/>
            <a:stretch>
              <a:fillRect l="0" t="0" r="0" b="0"/>
            </a:stretch>
          </a:blipFill>
        </p:spPr>
      </p:sp>
      <p:sp>
        <p:nvSpPr>
          <p:cNvPr name="Freeform 4" id="4"/>
          <p:cNvSpPr/>
          <p:nvPr/>
        </p:nvSpPr>
        <p:spPr>
          <a:xfrm flipH="false" flipV="false" rot="0">
            <a:off x="815596" y="7577973"/>
            <a:ext cx="10699722" cy="807202"/>
          </a:xfrm>
          <a:custGeom>
            <a:avLst/>
            <a:gdLst/>
            <a:ahLst/>
            <a:cxnLst/>
            <a:rect r="r" b="b" t="t" l="l"/>
            <a:pathLst>
              <a:path h="807202" w="10699722">
                <a:moveTo>
                  <a:pt x="0" y="0"/>
                </a:moveTo>
                <a:lnTo>
                  <a:pt x="10699722" y="0"/>
                </a:lnTo>
                <a:lnTo>
                  <a:pt x="10699722" y="807202"/>
                </a:lnTo>
                <a:lnTo>
                  <a:pt x="0" y="807202"/>
                </a:lnTo>
                <a:lnTo>
                  <a:pt x="0" y="0"/>
                </a:lnTo>
                <a:close/>
              </a:path>
            </a:pathLst>
          </a:custGeom>
          <a:blipFill>
            <a:blip r:embed="rId4"/>
            <a:stretch>
              <a:fillRect l="0" t="0" r="0" b="0"/>
            </a:stretch>
          </a:blipFill>
        </p:spPr>
      </p:sp>
      <p:sp>
        <p:nvSpPr>
          <p:cNvPr name="TextBox 5" id="5"/>
          <p:cNvSpPr txBox="true"/>
          <p:nvPr/>
        </p:nvSpPr>
        <p:spPr>
          <a:xfrm rot="0">
            <a:off x="603391" y="1770693"/>
            <a:ext cx="9560743" cy="514985"/>
          </a:xfrm>
          <a:prstGeom prst="rect">
            <a:avLst/>
          </a:prstGeom>
        </p:spPr>
        <p:txBody>
          <a:bodyPr anchor="t" rtlCol="false" tIns="0" lIns="0" bIns="0" rIns="0">
            <a:spAutoFit/>
          </a:bodyPr>
          <a:lstStyle/>
          <a:p>
            <a:pPr marL="0" indent="0" lvl="0">
              <a:lnSpc>
                <a:spcPts val="4165"/>
              </a:lnSpc>
            </a:pPr>
            <a:r>
              <a:rPr lang="en-US" sz="2975" spc="59">
                <a:solidFill>
                  <a:srgbClr val="393939"/>
                </a:solidFill>
                <a:latin typeface="Crimson Pro Bold"/>
              </a:rPr>
              <a:t>cài đặt nextcloud bằng lệnh “ snap install nextcloud “</a:t>
            </a:r>
          </a:p>
        </p:txBody>
      </p:sp>
      <p:sp>
        <p:nvSpPr>
          <p:cNvPr name="TextBox 6" id="6"/>
          <p:cNvSpPr txBox="true"/>
          <p:nvPr/>
        </p:nvSpPr>
        <p:spPr>
          <a:xfrm rot="0">
            <a:off x="1028700" y="705167"/>
            <a:ext cx="5797987" cy="580390"/>
          </a:xfrm>
          <a:prstGeom prst="rect">
            <a:avLst/>
          </a:prstGeom>
        </p:spPr>
        <p:txBody>
          <a:bodyPr anchor="t" rtlCol="false" tIns="0" lIns="0" bIns="0" rIns="0">
            <a:spAutoFit/>
          </a:bodyPr>
          <a:lstStyle/>
          <a:p>
            <a:pPr algn="ctr">
              <a:lnSpc>
                <a:spcPts val="4759"/>
              </a:lnSpc>
              <a:spcBef>
                <a:spcPct val="0"/>
              </a:spcBef>
            </a:pPr>
            <a:r>
              <a:rPr lang="en-US" sz="3399">
                <a:solidFill>
                  <a:srgbClr val="393939"/>
                </a:solidFill>
                <a:latin typeface="Crimson Pro Bold"/>
              </a:rPr>
              <a:t>Triển khai ứng dụng  Nextcloud​</a:t>
            </a:r>
          </a:p>
        </p:txBody>
      </p:sp>
      <p:sp>
        <p:nvSpPr>
          <p:cNvPr name="TextBox 7" id="7"/>
          <p:cNvSpPr txBox="true"/>
          <p:nvPr/>
        </p:nvSpPr>
        <p:spPr>
          <a:xfrm rot="0">
            <a:off x="1028700" y="6681353"/>
            <a:ext cx="6367939" cy="580390"/>
          </a:xfrm>
          <a:prstGeom prst="rect">
            <a:avLst/>
          </a:prstGeom>
        </p:spPr>
        <p:txBody>
          <a:bodyPr anchor="t" rtlCol="false" tIns="0" lIns="0" bIns="0" rIns="0">
            <a:spAutoFit/>
          </a:bodyPr>
          <a:lstStyle/>
          <a:p>
            <a:pPr algn="ctr">
              <a:lnSpc>
                <a:spcPts val="4759"/>
              </a:lnSpc>
              <a:spcBef>
                <a:spcPct val="0"/>
              </a:spcBef>
            </a:pPr>
            <a:r>
              <a:rPr lang="en-US" sz="3399">
                <a:solidFill>
                  <a:srgbClr val="393939"/>
                </a:solidFill>
                <a:latin typeface="Crimson Pro Bold"/>
              </a:rPr>
              <a:t>Bước 2: Tạo tài khoản quản trị viên</a:t>
            </a:r>
          </a:p>
        </p:txBody>
      </p:sp>
      <p:sp>
        <p:nvSpPr>
          <p:cNvPr name="TextBox 8" id="8"/>
          <p:cNvSpPr txBox="true"/>
          <p:nvPr/>
        </p:nvSpPr>
        <p:spPr>
          <a:xfrm rot="0">
            <a:off x="1196060" y="8634730"/>
            <a:ext cx="4129564" cy="1180465"/>
          </a:xfrm>
          <a:prstGeom prst="rect">
            <a:avLst/>
          </a:prstGeom>
        </p:spPr>
        <p:txBody>
          <a:bodyPr anchor="t" rtlCol="false" tIns="0" lIns="0" bIns="0" rIns="0">
            <a:spAutoFit/>
          </a:bodyPr>
          <a:lstStyle/>
          <a:p>
            <a:pPr algn="ctr">
              <a:lnSpc>
                <a:spcPts val="4759"/>
              </a:lnSpc>
            </a:pPr>
            <a:r>
              <a:rPr lang="en-US" sz="3399">
                <a:solidFill>
                  <a:srgbClr val="393939"/>
                </a:solidFill>
                <a:latin typeface="Crimson Pro Bold"/>
              </a:rPr>
              <a:t>nhom1 : tên   tài khoản</a:t>
            </a:r>
          </a:p>
          <a:p>
            <a:pPr algn="ctr">
              <a:lnSpc>
                <a:spcPts val="4759"/>
              </a:lnSpc>
            </a:pPr>
            <a:r>
              <a:rPr lang="en-US" sz="3399">
                <a:solidFill>
                  <a:srgbClr val="393939"/>
                </a:solidFill>
                <a:latin typeface="Crimson Pro Bold"/>
              </a:rPr>
              <a:t>2 : password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30312"/>
            <a:ext cx="11013734" cy="742499"/>
          </a:xfrm>
          <a:custGeom>
            <a:avLst/>
            <a:gdLst/>
            <a:ahLst/>
            <a:cxnLst/>
            <a:rect r="r" b="b" t="t" l="l"/>
            <a:pathLst>
              <a:path h="742499" w="11013734">
                <a:moveTo>
                  <a:pt x="0" y="0"/>
                </a:moveTo>
                <a:lnTo>
                  <a:pt x="11013734" y="0"/>
                </a:lnTo>
                <a:lnTo>
                  <a:pt x="11013734" y="742499"/>
                </a:lnTo>
                <a:lnTo>
                  <a:pt x="0" y="742499"/>
                </a:lnTo>
                <a:lnTo>
                  <a:pt x="0" y="0"/>
                </a:lnTo>
                <a:close/>
              </a:path>
            </a:pathLst>
          </a:custGeom>
          <a:blipFill>
            <a:blip r:embed="rId2"/>
            <a:stretch>
              <a:fillRect l="0" t="0" r="0" b="0"/>
            </a:stretch>
          </a:blipFill>
        </p:spPr>
      </p:sp>
      <p:sp>
        <p:nvSpPr>
          <p:cNvPr name="Freeform 3" id="3"/>
          <p:cNvSpPr/>
          <p:nvPr/>
        </p:nvSpPr>
        <p:spPr>
          <a:xfrm flipH="false" flipV="false" rot="0">
            <a:off x="636083" y="4779606"/>
            <a:ext cx="11074343" cy="1289478"/>
          </a:xfrm>
          <a:custGeom>
            <a:avLst/>
            <a:gdLst/>
            <a:ahLst/>
            <a:cxnLst/>
            <a:rect r="r" b="b" t="t" l="l"/>
            <a:pathLst>
              <a:path h="1289478" w="11074343">
                <a:moveTo>
                  <a:pt x="0" y="0"/>
                </a:moveTo>
                <a:lnTo>
                  <a:pt x="11074343" y="0"/>
                </a:lnTo>
                <a:lnTo>
                  <a:pt x="11074343" y="1289478"/>
                </a:lnTo>
                <a:lnTo>
                  <a:pt x="0" y="1289478"/>
                </a:lnTo>
                <a:lnTo>
                  <a:pt x="0" y="0"/>
                </a:lnTo>
                <a:close/>
              </a:path>
            </a:pathLst>
          </a:custGeom>
          <a:blipFill>
            <a:blip r:embed="rId3"/>
            <a:stretch>
              <a:fillRect l="0" t="0" r="0" b="0"/>
            </a:stretch>
          </a:blipFill>
        </p:spPr>
      </p:sp>
      <p:sp>
        <p:nvSpPr>
          <p:cNvPr name="Freeform 4" id="4"/>
          <p:cNvSpPr/>
          <p:nvPr/>
        </p:nvSpPr>
        <p:spPr>
          <a:xfrm flipH="false" flipV="false" rot="0">
            <a:off x="644612" y="7066674"/>
            <a:ext cx="11017126" cy="1251595"/>
          </a:xfrm>
          <a:custGeom>
            <a:avLst/>
            <a:gdLst/>
            <a:ahLst/>
            <a:cxnLst/>
            <a:rect r="r" b="b" t="t" l="l"/>
            <a:pathLst>
              <a:path h="1251595" w="11017126">
                <a:moveTo>
                  <a:pt x="0" y="0"/>
                </a:moveTo>
                <a:lnTo>
                  <a:pt x="11017127" y="0"/>
                </a:lnTo>
                <a:lnTo>
                  <a:pt x="11017127" y="1251595"/>
                </a:lnTo>
                <a:lnTo>
                  <a:pt x="0" y="1251595"/>
                </a:lnTo>
                <a:lnTo>
                  <a:pt x="0" y="0"/>
                </a:lnTo>
                <a:close/>
              </a:path>
            </a:pathLst>
          </a:custGeom>
          <a:blipFill>
            <a:blip r:embed="rId4"/>
            <a:stretch>
              <a:fillRect l="0" t="0" r="0" b="0"/>
            </a:stretch>
          </a:blipFill>
        </p:spPr>
      </p:sp>
      <p:sp>
        <p:nvSpPr>
          <p:cNvPr name="TextBox 5" id="5"/>
          <p:cNvSpPr txBox="true"/>
          <p:nvPr/>
        </p:nvSpPr>
        <p:spPr>
          <a:xfrm rot="0">
            <a:off x="636083" y="363441"/>
            <a:ext cx="8938194" cy="2366645"/>
          </a:xfrm>
          <a:prstGeom prst="rect">
            <a:avLst/>
          </a:prstGeom>
        </p:spPr>
        <p:txBody>
          <a:bodyPr anchor="t" rtlCol="false" tIns="0" lIns="0" bIns="0" rIns="0">
            <a:spAutoFit/>
          </a:bodyPr>
          <a:lstStyle/>
          <a:p>
            <a:pPr>
              <a:lnSpc>
                <a:spcPts val="6160"/>
              </a:lnSpc>
            </a:pPr>
            <a:r>
              <a:rPr lang="en-US" sz="5600">
                <a:solidFill>
                  <a:srgbClr val="FFFFFF"/>
                </a:solidFill>
                <a:latin typeface="Crimson Pro"/>
              </a:rPr>
              <a:t>Bước 3: Xác minh tên miền tin cậy (Trusted Domains)</a:t>
            </a:r>
          </a:p>
          <a:p>
            <a:pPr marL="0" indent="0" lvl="0">
              <a:lnSpc>
                <a:spcPts val="6160"/>
              </a:lnSpc>
            </a:pPr>
          </a:p>
        </p:txBody>
      </p:sp>
      <p:sp>
        <p:nvSpPr>
          <p:cNvPr name="TextBox 6" id="6"/>
          <p:cNvSpPr txBox="true"/>
          <p:nvPr/>
        </p:nvSpPr>
        <p:spPr>
          <a:xfrm rot="0">
            <a:off x="636083" y="4379278"/>
            <a:ext cx="10707247" cy="1471295"/>
          </a:xfrm>
          <a:prstGeom prst="rect">
            <a:avLst/>
          </a:prstGeom>
        </p:spPr>
        <p:txBody>
          <a:bodyPr anchor="t" rtlCol="false" tIns="0" lIns="0" bIns="0" rIns="0">
            <a:spAutoFit/>
          </a:bodyPr>
          <a:lstStyle/>
          <a:p>
            <a:pPr>
              <a:lnSpc>
                <a:spcPts val="3955"/>
              </a:lnSpc>
            </a:pPr>
            <a:r>
              <a:rPr lang="en-US" sz="2825" spc="56">
                <a:solidFill>
                  <a:srgbClr val="FFFFFF"/>
                </a:solidFill>
                <a:latin typeface="Crimson Pro"/>
              </a:rPr>
              <a:t>Ví dụ bạn thêm tên miền mới là nhom1.vn thì thực hiện câu lệnh:</a:t>
            </a:r>
          </a:p>
          <a:p>
            <a:pPr>
              <a:lnSpc>
                <a:spcPts val="3955"/>
              </a:lnSpc>
            </a:pPr>
          </a:p>
          <a:p>
            <a:pPr marL="0" indent="0" lvl="0">
              <a:lnSpc>
                <a:spcPts val="3954"/>
              </a:lnSpc>
            </a:pPr>
          </a:p>
        </p:txBody>
      </p:sp>
      <p:sp>
        <p:nvSpPr>
          <p:cNvPr name="TextBox 7" id="7"/>
          <p:cNvSpPr txBox="true"/>
          <p:nvPr/>
        </p:nvSpPr>
        <p:spPr>
          <a:xfrm rot="0">
            <a:off x="1028700" y="2406554"/>
            <a:ext cx="13762077"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rimson Pro Bold"/>
              </a:rPr>
              <a:t>Xem các cài đặt hiện tại bằng cách truy vấn giá trị trusted_domains như sau</a:t>
            </a:r>
          </a:p>
        </p:txBody>
      </p:sp>
      <p:sp>
        <p:nvSpPr>
          <p:cNvPr name="TextBox 8" id="8"/>
          <p:cNvSpPr txBox="true"/>
          <p:nvPr/>
        </p:nvSpPr>
        <p:spPr>
          <a:xfrm rot="0">
            <a:off x="140791" y="6451056"/>
            <a:ext cx="15537895" cy="448310"/>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rimson Pro Bold"/>
              </a:rPr>
              <a:t>Thực hiện truy vấn lại các miền đáng tin cậy để xem tên miền mới này đã được cho phép hay chưa bằng câu lệnh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5552525" y="2547132"/>
            <a:ext cx="12225296" cy="6285585"/>
          </a:xfrm>
          <a:custGeom>
            <a:avLst/>
            <a:gdLst/>
            <a:ahLst/>
            <a:cxnLst/>
            <a:rect r="r" b="b" t="t" l="l"/>
            <a:pathLst>
              <a:path h="6285585" w="12225296">
                <a:moveTo>
                  <a:pt x="0" y="0"/>
                </a:moveTo>
                <a:lnTo>
                  <a:pt x="12225296" y="0"/>
                </a:lnTo>
                <a:lnTo>
                  <a:pt x="12225296" y="6285585"/>
                </a:lnTo>
                <a:lnTo>
                  <a:pt x="0" y="6285585"/>
                </a:lnTo>
                <a:lnTo>
                  <a:pt x="0" y="0"/>
                </a:lnTo>
                <a:close/>
              </a:path>
            </a:pathLst>
          </a:custGeom>
          <a:blipFill>
            <a:blip r:embed="rId2"/>
            <a:stretch>
              <a:fillRect l="0" t="0" r="0" b="0"/>
            </a:stretch>
          </a:blipFill>
        </p:spPr>
      </p:sp>
      <p:sp>
        <p:nvSpPr>
          <p:cNvPr name="Freeform 3" id="3"/>
          <p:cNvSpPr/>
          <p:nvPr/>
        </p:nvSpPr>
        <p:spPr>
          <a:xfrm flipH="false" flipV="false" rot="0">
            <a:off x="1177087" y="2082917"/>
            <a:ext cx="3510902" cy="7588949"/>
          </a:xfrm>
          <a:custGeom>
            <a:avLst/>
            <a:gdLst/>
            <a:ahLst/>
            <a:cxnLst/>
            <a:rect r="r" b="b" t="t" l="l"/>
            <a:pathLst>
              <a:path h="7588949" w="3510902">
                <a:moveTo>
                  <a:pt x="0" y="0"/>
                </a:moveTo>
                <a:lnTo>
                  <a:pt x="3510902" y="0"/>
                </a:lnTo>
                <a:lnTo>
                  <a:pt x="3510902" y="7588949"/>
                </a:lnTo>
                <a:lnTo>
                  <a:pt x="0" y="7588949"/>
                </a:lnTo>
                <a:lnTo>
                  <a:pt x="0" y="0"/>
                </a:lnTo>
                <a:close/>
              </a:path>
            </a:pathLst>
          </a:custGeom>
          <a:blipFill>
            <a:blip r:embed="rId3"/>
            <a:stretch>
              <a:fillRect l="0" t="0" r="0" b="0"/>
            </a:stretch>
          </a:blipFill>
        </p:spPr>
      </p:sp>
      <p:sp>
        <p:nvSpPr>
          <p:cNvPr name="TextBox 4" id="4"/>
          <p:cNvSpPr txBox="true"/>
          <p:nvPr/>
        </p:nvSpPr>
        <p:spPr>
          <a:xfrm rot="0">
            <a:off x="1763363" y="742748"/>
            <a:ext cx="11577757" cy="904240"/>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Bold"/>
              </a:rPr>
              <a:t>tiến hành đăng nhận nextcloud</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sp>
        <p:nvSpPr>
          <p:cNvPr name="TextBox 2" id="2"/>
          <p:cNvSpPr txBox="true"/>
          <p:nvPr/>
        </p:nvSpPr>
        <p:spPr>
          <a:xfrm rot="0">
            <a:off x="1028700" y="524192"/>
            <a:ext cx="2596634" cy="904240"/>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Bold"/>
              </a:rPr>
              <a:t>Câu 2: </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86961" y="3429435"/>
            <a:ext cx="11894200" cy="6088979"/>
          </a:xfrm>
          <a:custGeom>
            <a:avLst/>
            <a:gdLst/>
            <a:ahLst/>
            <a:cxnLst/>
            <a:rect r="r" b="b" t="t" l="l"/>
            <a:pathLst>
              <a:path h="6088979" w="11894200">
                <a:moveTo>
                  <a:pt x="0" y="0"/>
                </a:moveTo>
                <a:lnTo>
                  <a:pt x="11894200" y="0"/>
                </a:lnTo>
                <a:lnTo>
                  <a:pt x="11894200" y="6088980"/>
                </a:lnTo>
                <a:lnTo>
                  <a:pt x="0" y="6088980"/>
                </a:lnTo>
                <a:lnTo>
                  <a:pt x="0" y="0"/>
                </a:lnTo>
                <a:close/>
              </a:path>
            </a:pathLst>
          </a:custGeom>
          <a:blipFill>
            <a:blip r:embed="rId2"/>
            <a:stretch>
              <a:fillRect l="0" t="0" r="0" b="0"/>
            </a:stretch>
          </a:blipFill>
        </p:spPr>
      </p:sp>
      <p:sp>
        <p:nvSpPr>
          <p:cNvPr name="TextBox 3" id="3"/>
          <p:cNvSpPr txBox="true"/>
          <p:nvPr/>
        </p:nvSpPr>
        <p:spPr>
          <a:xfrm rot="0">
            <a:off x="430944" y="438785"/>
            <a:ext cx="3909179"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rimson Pro Bold"/>
              </a:rPr>
              <a:t>Câu 3: Tự động hóa​</a:t>
            </a:r>
          </a:p>
        </p:txBody>
      </p:sp>
      <p:sp>
        <p:nvSpPr>
          <p:cNvPr name="TextBox 4" id="4"/>
          <p:cNvSpPr txBox="true"/>
          <p:nvPr/>
        </p:nvSpPr>
        <p:spPr>
          <a:xfrm rot="0">
            <a:off x="1028700" y="1410362"/>
            <a:ext cx="9031843" cy="1780540"/>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Crimson Pro Bold"/>
              </a:rPr>
              <a:t>Tạo dự án Github tên cdsg-nw22-1​</a:t>
            </a:r>
          </a:p>
          <a:p>
            <a:pPr>
              <a:lnSpc>
                <a:spcPts val="4759"/>
              </a:lnSpc>
              <a:spcBef>
                <a:spcPct val="0"/>
              </a:spcBef>
            </a:pPr>
            <a:r>
              <a:rPr lang="en-US" sz="3399">
                <a:solidFill>
                  <a:srgbClr val="000000"/>
                </a:solidFill>
                <a:latin typeface="Crimson Pro Bold"/>
              </a:rPr>
              <a:t>Tạo tài khoản Github​</a:t>
            </a:r>
          </a:p>
          <a:p>
            <a:pPr>
              <a:lnSpc>
                <a:spcPts val="4759"/>
              </a:lnSpc>
              <a:spcBef>
                <a:spcPct val="0"/>
              </a:spcBef>
            </a:pPr>
            <a:r>
              <a:rPr lang="en-US" sz="3399">
                <a:solidFill>
                  <a:srgbClr val="000000"/>
                </a:solidFill>
                <a:latin typeface="Crimson Pro Bold"/>
              </a:rPr>
              <a:t>Tạo dự án bằng cách nhấn vào Create Respository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01252" y="1769287"/>
            <a:ext cx="11523535" cy="7148595"/>
          </a:xfrm>
          <a:custGeom>
            <a:avLst/>
            <a:gdLst/>
            <a:ahLst/>
            <a:cxnLst/>
            <a:rect r="r" b="b" t="t" l="l"/>
            <a:pathLst>
              <a:path h="7148595" w="11523535">
                <a:moveTo>
                  <a:pt x="0" y="0"/>
                </a:moveTo>
                <a:lnTo>
                  <a:pt x="11523535" y="0"/>
                </a:lnTo>
                <a:lnTo>
                  <a:pt x="11523535" y="7148594"/>
                </a:lnTo>
                <a:lnTo>
                  <a:pt x="0" y="7148594"/>
                </a:lnTo>
                <a:lnTo>
                  <a:pt x="0" y="0"/>
                </a:lnTo>
                <a:close/>
              </a:path>
            </a:pathLst>
          </a:custGeom>
          <a:blipFill>
            <a:blip r:embed="rId2"/>
            <a:stretch>
              <a:fillRect l="0" t="0" r="0" b="0"/>
            </a:stretch>
          </a:blipFill>
        </p:spPr>
      </p:sp>
      <p:sp>
        <p:nvSpPr>
          <p:cNvPr name="TextBox 3" id="3"/>
          <p:cNvSpPr txBox="true"/>
          <p:nvPr/>
        </p:nvSpPr>
        <p:spPr>
          <a:xfrm rot="0">
            <a:off x="1536649" y="705167"/>
            <a:ext cx="143529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Đặt tên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8291" y="2646962"/>
            <a:ext cx="13991418" cy="5585978"/>
          </a:xfrm>
          <a:custGeom>
            <a:avLst/>
            <a:gdLst/>
            <a:ahLst/>
            <a:cxnLst/>
            <a:rect r="r" b="b" t="t" l="l"/>
            <a:pathLst>
              <a:path h="5585978" w="13991418">
                <a:moveTo>
                  <a:pt x="0" y="0"/>
                </a:moveTo>
                <a:lnTo>
                  <a:pt x="13991418" y="0"/>
                </a:lnTo>
                <a:lnTo>
                  <a:pt x="13991418" y="5585977"/>
                </a:lnTo>
                <a:lnTo>
                  <a:pt x="0" y="5585977"/>
                </a:lnTo>
                <a:lnTo>
                  <a:pt x="0" y="0"/>
                </a:lnTo>
                <a:close/>
              </a:path>
            </a:pathLst>
          </a:custGeom>
          <a:blipFill>
            <a:blip r:embed="rId2"/>
            <a:stretch>
              <a:fillRect l="0" t="0" r="0" b="0"/>
            </a:stretch>
          </a:blipFill>
        </p:spPr>
      </p:sp>
      <p:sp>
        <p:nvSpPr>
          <p:cNvPr name="TextBox 3" id="3"/>
          <p:cNvSpPr txBox="true"/>
          <p:nvPr/>
        </p:nvSpPr>
        <p:spPr>
          <a:xfrm rot="0">
            <a:off x="403879" y="363036"/>
            <a:ext cx="14272967" cy="1979930"/>
          </a:xfrm>
          <a:prstGeom prst="rect">
            <a:avLst/>
          </a:prstGeom>
        </p:spPr>
        <p:txBody>
          <a:bodyPr anchor="t" rtlCol="false" tIns="0" lIns="0" bIns="0" rIns="0">
            <a:spAutoFit/>
          </a:bodyPr>
          <a:lstStyle/>
          <a:p>
            <a:pPr algn="just" marL="820417" indent="-410209" lvl="1">
              <a:lnSpc>
                <a:spcPts val="5319"/>
              </a:lnSpc>
              <a:spcBef>
                <a:spcPct val="0"/>
              </a:spcBef>
              <a:buFont typeface="Arial"/>
              <a:buChar char="•"/>
            </a:pPr>
            <a:r>
              <a:rPr lang="en-US" sz="3799">
                <a:solidFill>
                  <a:srgbClr val="000000"/>
                </a:solidFill>
                <a:latin typeface="Crimson Pro Bold"/>
              </a:rPr>
              <a:t> Thêm danh sách thành viên vào dự án​</a:t>
            </a:r>
          </a:p>
          <a:p>
            <a:pPr algn="just" marL="820417" indent="-410209" lvl="1">
              <a:lnSpc>
                <a:spcPts val="5319"/>
              </a:lnSpc>
              <a:spcBef>
                <a:spcPct val="0"/>
              </a:spcBef>
              <a:buFont typeface="Arial"/>
              <a:buChar char="•"/>
            </a:pPr>
            <a:r>
              <a:rPr lang="en-US" sz="3799">
                <a:solidFill>
                  <a:srgbClr val="000000"/>
                </a:solidFill>
                <a:latin typeface="Crimson Pro Bold"/>
              </a:rPr>
              <a:t>Vào phần Setting trong dự án, chọn Collaborations</a:t>
            </a:r>
          </a:p>
          <a:p>
            <a:pPr algn="just">
              <a:lnSpc>
                <a:spcPts val="531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2288" y="2246685"/>
            <a:ext cx="13889090" cy="6809493"/>
          </a:xfrm>
          <a:custGeom>
            <a:avLst/>
            <a:gdLst/>
            <a:ahLst/>
            <a:cxnLst/>
            <a:rect r="r" b="b" t="t" l="l"/>
            <a:pathLst>
              <a:path h="6809493" w="13889090">
                <a:moveTo>
                  <a:pt x="0" y="0"/>
                </a:moveTo>
                <a:lnTo>
                  <a:pt x="13889090" y="0"/>
                </a:lnTo>
                <a:lnTo>
                  <a:pt x="13889090" y="6809493"/>
                </a:lnTo>
                <a:lnTo>
                  <a:pt x="0" y="6809493"/>
                </a:lnTo>
                <a:lnTo>
                  <a:pt x="0" y="0"/>
                </a:lnTo>
                <a:close/>
              </a:path>
            </a:pathLst>
          </a:custGeom>
          <a:blipFill>
            <a:blip r:embed="rId2"/>
            <a:stretch>
              <a:fillRect l="0" t="0" r="0" b="0"/>
            </a:stretch>
          </a:blipFill>
        </p:spPr>
      </p:sp>
      <p:sp>
        <p:nvSpPr>
          <p:cNvPr name="TextBox 3" id="3"/>
          <p:cNvSpPr txBox="true"/>
          <p:nvPr/>
        </p:nvSpPr>
        <p:spPr>
          <a:xfrm rot="0">
            <a:off x="1902288" y="1208814"/>
            <a:ext cx="3127296"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Nhấn Add People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00094" y="2934359"/>
          <a:ext cx="15487811" cy="5430295"/>
        </p:xfrm>
        <a:graphic>
          <a:graphicData uri="http://schemas.openxmlformats.org/drawingml/2006/table">
            <a:tbl>
              <a:tblPr/>
              <a:tblGrid>
                <a:gridCol w="5933404"/>
                <a:gridCol w="6341474"/>
                <a:gridCol w="3212933"/>
              </a:tblGrid>
              <a:tr h="1505991">
                <a:tc>
                  <a:txBody>
                    <a:bodyPr anchor="t" rtlCol="false"/>
                    <a:lstStyle/>
                    <a:p>
                      <a:pPr algn="ctr">
                        <a:lnSpc>
                          <a:spcPts val="4199"/>
                        </a:lnSpc>
                        <a:defRPr/>
                      </a:pPr>
                      <a:r>
                        <a:rPr lang="en-US" sz="2999">
                          <a:solidFill>
                            <a:srgbClr val="FFFFFF"/>
                          </a:solidFill>
                          <a:latin typeface="Crimson Pro Bold"/>
                        </a:rPr>
                        <a:t>tên  thành viên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Crimson Pro"/>
                        </a:rPr>
                        <a:t>tên công việc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Crimson Pro Bold"/>
                        </a:rPr>
                        <a:t>số giờ hoàn thành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5991">
                <a:tc>
                  <a:txBody>
                    <a:bodyPr anchor="t" rtlCol="false"/>
                    <a:lstStyle/>
                    <a:p>
                      <a:pPr algn="ctr">
                        <a:lnSpc>
                          <a:spcPts val="4199"/>
                        </a:lnSpc>
                        <a:defRPr/>
                      </a:pPr>
                      <a:r>
                        <a:rPr lang="en-US" sz="2999">
                          <a:solidFill>
                            <a:srgbClr val="FFFFFF"/>
                          </a:solidFill>
                          <a:latin typeface="Crimson Pro"/>
                        </a:rPr>
                        <a:t>Lê Hoàng Gia Khang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Crimson Pro"/>
                        </a:rPr>
                        <a:t> Câu 1: Cài đặt, cấu hình máy chủ và dịch vụ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91180">
                <a:tc>
                  <a:txBody>
                    <a:bodyPr anchor="t" rtlCol="false"/>
                    <a:lstStyle/>
                    <a:p>
                      <a:pPr algn="ctr">
                        <a:lnSpc>
                          <a:spcPts val="4199"/>
                        </a:lnSpc>
                        <a:defRPr/>
                      </a:pPr>
                      <a:r>
                        <a:rPr lang="en-US" sz="2999">
                          <a:solidFill>
                            <a:srgbClr val="FFFFFF"/>
                          </a:solidFill>
                          <a:latin typeface="Crimson Pro"/>
                        </a:rPr>
                        <a:t>Phan Duy Trí</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7133">
                <a:tc>
                  <a:txBody>
                    <a:bodyPr anchor="t" rtlCol="false"/>
                    <a:lstStyle/>
                    <a:p>
                      <a:pPr algn="ctr">
                        <a:lnSpc>
                          <a:spcPts val="4199"/>
                        </a:lnSpc>
                        <a:defRPr/>
                      </a:pPr>
                      <a:r>
                        <a:rPr lang="en-US" sz="2999">
                          <a:solidFill>
                            <a:srgbClr val="FFFFFF"/>
                          </a:solidFill>
                          <a:latin typeface="Crimson Pro"/>
                        </a:rPr>
                        <a:t>Đặng Trí Thiện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0" y="842567"/>
            <a:ext cx="11714179" cy="908368"/>
          </a:xfrm>
          <a:prstGeom prst="rect">
            <a:avLst/>
          </a:prstGeom>
        </p:spPr>
        <p:txBody>
          <a:bodyPr anchor="t" rtlCol="false" tIns="0" lIns="0" bIns="0" rIns="0">
            <a:spAutoFit/>
          </a:bodyPr>
          <a:lstStyle/>
          <a:p>
            <a:pPr algn="ctr" marL="0" indent="0" lvl="0">
              <a:lnSpc>
                <a:spcPts val="6902"/>
              </a:lnSpc>
            </a:pPr>
            <a:r>
              <a:rPr lang="en-US" sz="6275">
                <a:solidFill>
                  <a:srgbClr val="FFFFFF"/>
                </a:solidFill>
                <a:latin typeface="Crimson Pro"/>
              </a:rPr>
              <a:t>Thành viên và phân công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75502" y="1190527"/>
            <a:ext cx="8648401" cy="3390722"/>
          </a:xfrm>
          <a:custGeom>
            <a:avLst/>
            <a:gdLst/>
            <a:ahLst/>
            <a:cxnLst/>
            <a:rect r="r" b="b" t="t" l="l"/>
            <a:pathLst>
              <a:path h="3390722" w="8648401">
                <a:moveTo>
                  <a:pt x="0" y="0"/>
                </a:moveTo>
                <a:lnTo>
                  <a:pt x="8648401" y="0"/>
                </a:lnTo>
                <a:lnTo>
                  <a:pt x="8648401" y="3390723"/>
                </a:lnTo>
                <a:lnTo>
                  <a:pt x="0" y="3390723"/>
                </a:lnTo>
                <a:lnTo>
                  <a:pt x="0" y="0"/>
                </a:lnTo>
                <a:close/>
              </a:path>
            </a:pathLst>
          </a:custGeom>
          <a:blipFill>
            <a:blip r:embed="rId2"/>
            <a:stretch>
              <a:fillRect l="0" t="0" r="0" b="0"/>
            </a:stretch>
          </a:blipFill>
        </p:spPr>
      </p:sp>
      <p:sp>
        <p:nvSpPr>
          <p:cNvPr name="Freeform 3" id="3"/>
          <p:cNvSpPr/>
          <p:nvPr/>
        </p:nvSpPr>
        <p:spPr>
          <a:xfrm flipH="false" flipV="false" rot="0">
            <a:off x="4177847" y="5365145"/>
            <a:ext cx="9843710" cy="4921855"/>
          </a:xfrm>
          <a:custGeom>
            <a:avLst/>
            <a:gdLst/>
            <a:ahLst/>
            <a:cxnLst/>
            <a:rect r="r" b="b" t="t" l="l"/>
            <a:pathLst>
              <a:path h="4921855" w="9843710">
                <a:moveTo>
                  <a:pt x="0" y="0"/>
                </a:moveTo>
                <a:lnTo>
                  <a:pt x="9843710" y="0"/>
                </a:lnTo>
                <a:lnTo>
                  <a:pt x="9843710" y="4921855"/>
                </a:lnTo>
                <a:lnTo>
                  <a:pt x="0" y="4921855"/>
                </a:lnTo>
                <a:lnTo>
                  <a:pt x="0" y="0"/>
                </a:lnTo>
                <a:close/>
              </a:path>
            </a:pathLst>
          </a:custGeom>
          <a:blipFill>
            <a:blip r:embed="rId3"/>
            <a:stretch>
              <a:fillRect l="0" t="0" r="0" b="0"/>
            </a:stretch>
          </a:blipFill>
        </p:spPr>
      </p:sp>
      <p:sp>
        <p:nvSpPr>
          <p:cNvPr name="Freeform 4" id="4"/>
          <p:cNvSpPr/>
          <p:nvPr/>
        </p:nvSpPr>
        <p:spPr>
          <a:xfrm flipH="false" flipV="false" rot="0">
            <a:off x="7891929" y="4338083"/>
            <a:ext cx="1015530" cy="1288942"/>
          </a:xfrm>
          <a:custGeom>
            <a:avLst/>
            <a:gdLst/>
            <a:ahLst/>
            <a:cxnLst/>
            <a:rect r="r" b="b" t="t" l="l"/>
            <a:pathLst>
              <a:path h="1288942" w="1015530">
                <a:moveTo>
                  <a:pt x="0" y="0"/>
                </a:moveTo>
                <a:lnTo>
                  <a:pt x="1015530" y="0"/>
                </a:lnTo>
                <a:lnTo>
                  <a:pt x="1015530" y="1288942"/>
                </a:lnTo>
                <a:lnTo>
                  <a:pt x="0" y="1288942"/>
                </a:lnTo>
                <a:lnTo>
                  <a:pt x="0" y="0"/>
                </a:lnTo>
                <a:close/>
              </a:path>
            </a:pathLst>
          </a:custGeom>
          <a:blipFill>
            <a:blip r:embed="rId4"/>
            <a:stretch>
              <a:fillRect l="0" t="0" r="0" b="0"/>
            </a:stretch>
          </a:blipFill>
        </p:spPr>
      </p:sp>
      <p:sp>
        <p:nvSpPr>
          <p:cNvPr name="TextBox 5" id="5"/>
          <p:cNvSpPr txBox="true"/>
          <p:nvPr/>
        </p:nvSpPr>
        <p:spPr>
          <a:xfrm rot="0">
            <a:off x="791124" y="448310"/>
            <a:ext cx="571952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Thêm tên thành viên nhóm vào​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4207" y="2065692"/>
            <a:ext cx="11814374" cy="6488222"/>
          </a:xfrm>
          <a:custGeom>
            <a:avLst/>
            <a:gdLst/>
            <a:ahLst/>
            <a:cxnLst/>
            <a:rect r="r" b="b" t="t" l="l"/>
            <a:pathLst>
              <a:path h="6488222" w="11814374">
                <a:moveTo>
                  <a:pt x="0" y="0"/>
                </a:moveTo>
                <a:lnTo>
                  <a:pt x="11814374" y="0"/>
                </a:lnTo>
                <a:lnTo>
                  <a:pt x="11814374" y="6488222"/>
                </a:lnTo>
                <a:lnTo>
                  <a:pt x="0" y="6488222"/>
                </a:lnTo>
                <a:lnTo>
                  <a:pt x="0" y="0"/>
                </a:lnTo>
                <a:close/>
              </a:path>
            </a:pathLst>
          </a:custGeom>
          <a:blipFill>
            <a:blip r:embed="rId2"/>
            <a:stretch>
              <a:fillRect l="0" t="0" r="0" b="0"/>
            </a:stretch>
          </a:blipFill>
        </p:spPr>
      </p:sp>
      <p:sp>
        <p:nvSpPr>
          <p:cNvPr name="TextBox 3" id="3"/>
          <p:cNvSpPr txBox="true"/>
          <p:nvPr/>
        </p:nvSpPr>
        <p:spPr>
          <a:xfrm rot="0">
            <a:off x="723478" y="405130"/>
            <a:ext cx="5770007" cy="118046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Crimson Pro Bold"/>
              </a:rPr>
              <a:t>Thêm tệp văn bản README.md​</a:t>
            </a:r>
          </a:p>
          <a:p>
            <a:pPr algn="just">
              <a:lnSpc>
                <a:spcPts val="4759"/>
              </a:lnSpc>
              <a:spcBef>
                <a:spcPct val="0"/>
              </a:spcBef>
            </a:pPr>
            <a:r>
              <a:rPr lang="en-US" sz="3399">
                <a:solidFill>
                  <a:srgbClr val="000000"/>
                </a:solidFill>
                <a:latin typeface="Crimson Pro Bold"/>
              </a:rPr>
              <a:t>Thêm file README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7636" y="1805850"/>
            <a:ext cx="13212729" cy="6675301"/>
          </a:xfrm>
          <a:custGeom>
            <a:avLst/>
            <a:gdLst/>
            <a:ahLst/>
            <a:cxnLst/>
            <a:rect r="r" b="b" t="t" l="l"/>
            <a:pathLst>
              <a:path h="6675301" w="13212729">
                <a:moveTo>
                  <a:pt x="0" y="0"/>
                </a:moveTo>
                <a:lnTo>
                  <a:pt x="13212728" y="0"/>
                </a:lnTo>
                <a:lnTo>
                  <a:pt x="13212728" y="6675300"/>
                </a:lnTo>
                <a:lnTo>
                  <a:pt x="0" y="6675300"/>
                </a:lnTo>
                <a:lnTo>
                  <a:pt x="0" y="0"/>
                </a:lnTo>
                <a:close/>
              </a:path>
            </a:pathLst>
          </a:custGeom>
          <a:blipFill>
            <a:blip r:embed="rId2"/>
            <a:stretch>
              <a:fillRect l="-37885" t="-49448" r="-16471" b="-9780"/>
            </a:stretch>
          </a:blipFill>
        </p:spPr>
      </p:sp>
      <p:sp>
        <p:nvSpPr>
          <p:cNvPr name="TextBox 3" id="3"/>
          <p:cNvSpPr txBox="true"/>
          <p:nvPr/>
        </p:nvSpPr>
        <p:spPr>
          <a:xfrm rot="0">
            <a:off x="727829" y="448310"/>
            <a:ext cx="16832342" cy="580390"/>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Crimson Pro Bold"/>
              </a:rPr>
              <a:t>Sử dụng định dạng MARKDOWN để viết nội dung, nếu đã viết xong thì nhấn Commit change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965" y="719175"/>
            <a:ext cx="12874329" cy="8848651"/>
          </a:xfrm>
          <a:custGeom>
            <a:avLst/>
            <a:gdLst/>
            <a:ahLst/>
            <a:cxnLst/>
            <a:rect r="r" b="b" t="t" l="l"/>
            <a:pathLst>
              <a:path h="8848651" w="12874329">
                <a:moveTo>
                  <a:pt x="0" y="0"/>
                </a:moveTo>
                <a:lnTo>
                  <a:pt x="12874329" y="0"/>
                </a:lnTo>
                <a:lnTo>
                  <a:pt x="12874329" y="8848650"/>
                </a:lnTo>
                <a:lnTo>
                  <a:pt x="0" y="884865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09520"/>
            <a:ext cx="16230600" cy="8067961"/>
          </a:xfrm>
          <a:custGeom>
            <a:avLst/>
            <a:gdLst/>
            <a:ahLst/>
            <a:cxnLst/>
            <a:rect r="r" b="b" t="t" l="l"/>
            <a:pathLst>
              <a:path h="8067961" w="16230600">
                <a:moveTo>
                  <a:pt x="0" y="0"/>
                </a:moveTo>
                <a:lnTo>
                  <a:pt x="16230600" y="0"/>
                </a:lnTo>
                <a:lnTo>
                  <a:pt x="16230600" y="8067960"/>
                </a:lnTo>
                <a:lnTo>
                  <a:pt x="0" y="8067960"/>
                </a:lnTo>
                <a:lnTo>
                  <a:pt x="0" y="0"/>
                </a:lnTo>
                <a:close/>
              </a:path>
            </a:pathLst>
          </a:custGeom>
          <a:blipFill>
            <a:blip r:embed="rId2"/>
            <a:stretch>
              <a:fillRect l="0" t="0" r="0" b="0"/>
            </a:stretch>
          </a:blipFill>
        </p:spPr>
      </p:sp>
      <p:sp>
        <p:nvSpPr>
          <p:cNvPr name="TextBox 3" id="3"/>
          <p:cNvSpPr txBox="true"/>
          <p:nvPr/>
        </p:nvSpPr>
        <p:spPr>
          <a:xfrm rot="0">
            <a:off x="2247900" y="6000286"/>
            <a:ext cx="4530563" cy="833332"/>
          </a:xfrm>
          <a:prstGeom prst="rect">
            <a:avLst/>
          </a:prstGeom>
        </p:spPr>
        <p:txBody>
          <a:bodyPr anchor="t" rtlCol="false" tIns="0" lIns="0" bIns="0" rIns="0">
            <a:spAutoFit/>
          </a:bodyPr>
          <a:lstStyle/>
          <a:p>
            <a:pPr marL="0" indent="0" lvl="0">
              <a:lnSpc>
                <a:spcPts val="3359"/>
              </a:lnSpc>
            </a:pPr>
            <a:r>
              <a:rPr lang="en-US" sz="2400" spc="48" u="none">
                <a:solidFill>
                  <a:srgbClr val="393939"/>
                </a:solidFill>
                <a:latin typeface="Crimson Pro"/>
              </a:rPr>
              <a:t>Hãy trình bày ngắn gọn về những gì bạn muốn thảo luận.</a:t>
            </a:r>
          </a:p>
        </p:txBody>
      </p:sp>
      <p:sp>
        <p:nvSpPr>
          <p:cNvPr name="TextBox 4" id="4"/>
          <p:cNvSpPr txBox="true"/>
          <p:nvPr/>
        </p:nvSpPr>
        <p:spPr>
          <a:xfrm rot="0">
            <a:off x="2247900" y="3372526"/>
            <a:ext cx="6646879" cy="1794087"/>
          </a:xfrm>
          <a:prstGeom prst="rect">
            <a:avLst/>
          </a:prstGeom>
        </p:spPr>
        <p:txBody>
          <a:bodyPr anchor="t" rtlCol="false" tIns="0" lIns="0" bIns="0" rIns="0">
            <a:spAutoFit/>
          </a:bodyPr>
          <a:lstStyle/>
          <a:p>
            <a:pPr marL="0" indent="0" lvl="0">
              <a:lnSpc>
                <a:spcPts val="6985"/>
              </a:lnSpc>
            </a:pPr>
            <a:r>
              <a:rPr lang="en-US" sz="6350" u="none">
                <a:solidFill>
                  <a:srgbClr val="393939"/>
                </a:solidFill>
                <a:latin typeface="Crimson Pro"/>
              </a:rPr>
              <a:t>Hãy viết chủ đề hoặc ý tưởng của bạn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sp>
        <p:nvSpPr>
          <p:cNvPr name="TextBox 2" id="2"/>
          <p:cNvSpPr txBox="true"/>
          <p:nvPr/>
        </p:nvSpPr>
        <p:spPr>
          <a:xfrm rot="0">
            <a:off x="1405311" y="524192"/>
            <a:ext cx="3408521" cy="904240"/>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Bold"/>
              </a:rPr>
              <a:t>Nội dung</a:t>
            </a:r>
          </a:p>
        </p:txBody>
      </p:sp>
      <p:sp>
        <p:nvSpPr>
          <p:cNvPr name="TextBox 3" id="3"/>
          <p:cNvSpPr txBox="true"/>
          <p:nvPr/>
        </p:nvSpPr>
        <p:spPr>
          <a:xfrm rot="0">
            <a:off x="1699007" y="1729292"/>
            <a:ext cx="10092494" cy="4804419"/>
          </a:xfrm>
          <a:prstGeom prst="rect">
            <a:avLst/>
          </a:prstGeom>
        </p:spPr>
        <p:txBody>
          <a:bodyPr anchor="t" rtlCol="false" tIns="0" lIns="0" bIns="0" rIns="0">
            <a:spAutoFit/>
          </a:bodyPr>
          <a:lstStyle/>
          <a:p>
            <a:pPr>
              <a:lnSpc>
                <a:spcPts val="3464"/>
              </a:lnSpc>
              <a:spcBef>
                <a:spcPct val="0"/>
              </a:spcBef>
            </a:pPr>
            <a:r>
              <a:rPr lang="en-US" sz="2474">
                <a:solidFill>
                  <a:srgbClr val="FFFFFF"/>
                </a:solidFill>
                <a:latin typeface="Crimson Pro Bold"/>
              </a:rPr>
              <a:t> Câu 1: Cài đặt, cấu hình máy chủ và dịch vụ (3 điểm)</a:t>
            </a:r>
          </a:p>
          <a:p>
            <a:pPr>
              <a:lnSpc>
                <a:spcPts val="3464"/>
              </a:lnSpc>
              <a:spcBef>
                <a:spcPct val="0"/>
              </a:spcBef>
            </a:pPr>
            <a:r>
              <a:rPr lang="en-US" sz="2474">
                <a:solidFill>
                  <a:srgbClr val="FFFFFF"/>
                </a:solidFill>
                <a:latin typeface="Crimson Pro Bold"/>
              </a:rPr>
              <a:t>Cài đặt máy chủ Linux tên Team-N.--</a:t>
            </a:r>
          </a:p>
          <a:p>
            <a:pPr>
              <a:lnSpc>
                <a:spcPts val="3464"/>
              </a:lnSpc>
              <a:spcBef>
                <a:spcPct val="0"/>
              </a:spcBef>
            </a:pPr>
            <a:r>
              <a:rPr lang="en-US" sz="2474">
                <a:solidFill>
                  <a:srgbClr val="FFFFFF"/>
                </a:solidFill>
                <a:latin typeface="Crimson Pro Bold"/>
              </a:rPr>
              <a:t> Cài đặt, cấu hình các dịch vụ hạ tầng .</a:t>
            </a:r>
          </a:p>
          <a:p>
            <a:pPr>
              <a:lnSpc>
                <a:spcPts val="3464"/>
              </a:lnSpc>
              <a:spcBef>
                <a:spcPct val="0"/>
              </a:spcBef>
            </a:pPr>
            <a:r>
              <a:rPr lang="en-US" sz="2474">
                <a:solidFill>
                  <a:srgbClr val="FFFFFF"/>
                </a:solidFill>
                <a:latin typeface="Crimson Pro Bold"/>
              </a:rPr>
              <a:t> triển khai ứng dụng.</a:t>
            </a:r>
          </a:p>
          <a:p>
            <a:pPr>
              <a:lnSpc>
                <a:spcPts val="3464"/>
              </a:lnSpc>
              <a:spcBef>
                <a:spcPct val="0"/>
              </a:spcBef>
            </a:pPr>
          </a:p>
          <a:p>
            <a:pPr>
              <a:lnSpc>
                <a:spcPts val="3464"/>
              </a:lnSpc>
              <a:spcBef>
                <a:spcPct val="0"/>
              </a:spcBef>
            </a:pPr>
            <a:r>
              <a:rPr lang="en-US" sz="2474">
                <a:solidFill>
                  <a:srgbClr val="FFFFFF"/>
                </a:solidFill>
                <a:latin typeface="Crimson Pro Bold"/>
              </a:rPr>
              <a:t> Câu 2: Bảo mật (2 điểm)</a:t>
            </a:r>
          </a:p>
          <a:p>
            <a:pPr>
              <a:lnSpc>
                <a:spcPts val="3464"/>
              </a:lnSpc>
              <a:spcBef>
                <a:spcPct val="0"/>
              </a:spcBef>
            </a:pPr>
            <a:r>
              <a:rPr lang="en-US" sz="2474">
                <a:solidFill>
                  <a:srgbClr val="FFFFFF"/>
                </a:solidFill>
                <a:latin typeface="Crimson Pro Bold"/>
              </a:rPr>
              <a:t>Lựa chọn và triển khai tường lửa để bảo vệ máy chủ.--</a:t>
            </a:r>
          </a:p>
          <a:p>
            <a:pPr>
              <a:lnSpc>
                <a:spcPts val="3464"/>
              </a:lnSpc>
              <a:spcBef>
                <a:spcPct val="0"/>
              </a:spcBef>
            </a:pPr>
            <a:r>
              <a:rPr lang="en-US" sz="2474">
                <a:solidFill>
                  <a:srgbClr val="FFFFFF"/>
                </a:solidFill>
                <a:latin typeface="Crimson Pro Bold"/>
              </a:rPr>
              <a:t> Triển khai các giải pháp bảo mật cho máy chủ web.</a:t>
            </a:r>
          </a:p>
          <a:p>
            <a:pPr>
              <a:lnSpc>
                <a:spcPts val="3464"/>
              </a:lnSpc>
              <a:spcBef>
                <a:spcPct val="0"/>
              </a:spcBef>
            </a:pPr>
            <a:r>
              <a:rPr lang="en-US" sz="2474">
                <a:solidFill>
                  <a:srgbClr val="FFFFFF"/>
                </a:solidFill>
                <a:latin typeface="Crimson Pro Bold"/>
              </a:rPr>
              <a:t> Triển khai các giải pháp bảo mật bổ sung.</a:t>
            </a:r>
          </a:p>
          <a:p>
            <a:pPr>
              <a:lnSpc>
                <a:spcPts val="3464"/>
              </a:lnSpc>
              <a:spcBef>
                <a:spcPct val="0"/>
              </a:spcBef>
            </a:pPr>
          </a:p>
          <a:p>
            <a:pPr>
              <a:lnSpc>
                <a:spcPts val="3464"/>
              </a:lnSpc>
              <a:spcBef>
                <a:spcPct val="0"/>
              </a:spcBef>
            </a:pPr>
            <a:r>
              <a:rPr lang="en-US" sz="2474">
                <a:solidFill>
                  <a:srgbClr val="FFFFFF"/>
                </a:solidFill>
                <a:latin typeface="Crimson Pro Bold"/>
              </a:rPr>
              <a:t> </a:t>
            </a:r>
          </a:p>
        </p:txBody>
      </p:sp>
      <p:sp>
        <p:nvSpPr>
          <p:cNvPr name="TextBox 4" id="4"/>
          <p:cNvSpPr txBox="true"/>
          <p:nvPr/>
        </p:nvSpPr>
        <p:spPr>
          <a:xfrm rot="0">
            <a:off x="1699007" y="6089994"/>
            <a:ext cx="8153995" cy="3758429"/>
          </a:xfrm>
          <a:prstGeom prst="rect">
            <a:avLst/>
          </a:prstGeom>
        </p:spPr>
        <p:txBody>
          <a:bodyPr anchor="t" rtlCol="false" tIns="0" lIns="0" bIns="0" rIns="0">
            <a:spAutoFit/>
          </a:bodyPr>
          <a:lstStyle/>
          <a:p>
            <a:pPr>
              <a:lnSpc>
                <a:spcPts val="3367"/>
              </a:lnSpc>
              <a:spcBef>
                <a:spcPct val="0"/>
              </a:spcBef>
            </a:pPr>
            <a:r>
              <a:rPr lang="en-US" sz="2405">
                <a:solidFill>
                  <a:srgbClr val="FFFFFF"/>
                </a:solidFill>
                <a:latin typeface="Crimson Pro Bold"/>
              </a:rPr>
              <a:t>Câu 3: Tự động hóa (2 điểm)</a:t>
            </a:r>
          </a:p>
          <a:p>
            <a:pPr>
              <a:lnSpc>
                <a:spcPts val="3367"/>
              </a:lnSpc>
              <a:spcBef>
                <a:spcPct val="0"/>
              </a:spcBef>
            </a:pPr>
            <a:r>
              <a:rPr lang="en-US" sz="2405">
                <a:solidFill>
                  <a:srgbClr val="FFFFFF"/>
                </a:solidFill>
                <a:latin typeface="Crimson Pro Bold"/>
              </a:rPr>
              <a:t> Tạo dự án GitHub tên cdsg-nw22-N </a:t>
            </a:r>
          </a:p>
          <a:p>
            <a:pPr>
              <a:lnSpc>
                <a:spcPts val="3367"/>
              </a:lnSpc>
              <a:spcBef>
                <a:spcPct val="0"/>
              </a:spcBef>
            </a:pPr>
            <a:r>
              <a:rPr lang="en-US" sz="2405">
                <a:solidFill>
                  <a:srgbClr val="FFFFFF"/>
                </a:solidFill>
                <a:latin typeface="Crimson Pro Bold"/>
              </a:rPr>
              <a:t> 1. Thêmdanh sách người đóng góp là tất cả thành viên nhóm</a:t>
            </a:r>
          </a:p>
          <a:p>
            <a:pPr>
              <a:lnSpc>
                <a:spcPts val="3367"/>
              </a:lnSpc>
              <a:spcBef>
                <a:spcPct val="0"/>
              </a:spcBef>
            </a:pPr>
            <a:r>
              <a:rPr lang="en-US" sz="2405">
                <a:solidFill>
                  <a:srgbClr val="FFFFFF"/>
                </a:solidFill>
                <a:latin typeface="Crimson Pro Bold"/>
              </a:rPr>
              <a:t> 2. Readme.md--</a:t>
            </a:r>
          </a:p>
          <a:p>
            <a:pPr>
              <a:lnSpc>
                <a:spcPts val="3367"/>
              </a:lnSpc>
              <a:spcBef>
                <a:spcPct val="0"/>
              </a:spcBef>
            </a:pPr>
            <a:r>
              <a:rPr lang="en-US" sz="2405">
                <a:solidFill>
                  <a:srgbClr val="FFFFFF"/>
                </a:solidFill>
                <a:latin typeface="Crimson Pro Bold"/>
              </a:rPr>
              <a:t> Là tệp văn bản theo định dạng md</a:t>
            </a:r>
          </a:p>
          <a:p>
            <a:pPr>
              <a:lnSpc>
                <a:spcPts val="3367"/>
              </a:lnSpc>
              <a:spcBef>
                <a:spcPct val="0"/>
              </a:spcBef>
            </a:pPr>
            <a:r>
              <a:rPr lang="en-US" sz="2405">
                <a:solidFill>
                  <a:srgbClr val="FFFFFF"/>
                </a:solidFill>
                <a:latin typeface="Crimson Pro Bold"/>
              </a:rPr>
              <a:t> Nộp dung: tên nhóm, danh sách thành viên, giới thiệu về dự án</a:t>
            </a:r>
          </a:p>
          <a:p>
            <a:pPr>
              <a:lnSpc>
                <a:spcPts val="3367"/>
              </a:lnSpc>
              <a:spcBef>
                <a:spcPct val="0"/>
              </a:spcBef>
            </a:pPr>
            <a:r>
              <a:rPr lang="en-US" sz="2405">
                <a:solidFill>
                  <a:srgbClr val="FFFFFF"/>
                </a:solidFill>
                <a:latin typeface="Crimson Pro Bold"/>
              </a:rPr>
              <a:t> 3. Automate_N--</a:t>
            </a:r>
          </a:p>
          <a:p>
            <a:pPr>
              <a:lnSpc>
                <a:spcPts val="3367"/>
              </a:lnSpc>
              <a:spcBef>
                <a:spcPct val="0"/>
              </a:spcBef>
            </a:pPr>
            <a:r>
              <a:rPr lang="en-US" sz="2405">
                <a:solidFill>
                  <a:srgbClr val="FFFFFF"/>
                </a:solidFill>
                <a:latin typeface="Crimson Pro Bold"/>
              </a:rPr>
              <a:t> Là thư mục lưu trữ giải pháp tự động hóa.</a:t>
            </a:r>
          </a:p>
          <a:p>
            <a:pPr>
              <a:lnSpc>
                <a:spcPts val="3367"/>
              </a:lnSpc>
              <a:spcBef>
                <a:spcPct val="0"/>
              </a:spcBef>
            </a:pPr>
            <a:r>
              <a:rPr lang="en-US" sz="2405">
                <a:solidFill>
                  <a:srgbClr val="FFFFFF"/>
                </a:solidFill>
                <a:latin typeface="Crimson Pro 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5098614" y="2185518"/>
            <a:ext cx="7448108" cy="7847114"/>
          </a:xfrm>
          <a:custGeom>
            <a:avLst/>
            <a:gdLst/>
            <a:ahLst/>
            <a:cxnLst/>
            <a:rect r="r" b="b" t="t" l="l"/>
            <a:pathLst>
              <a:path h="7847114" w="7448108">
                <a:moveTo>
                  <a:pt x="0" y="0"/>
                </a:moveTo>
                <a:lnTo>
                  <a:pt x="7448108" y="0"/>
                </a:lnTo>
                <a:lnTo>
                  <a:pt x="7448108" y="7847114"/>
                </a:lnTo>
                <a:lnTo>
                  <a:pt x="0" y="7847114"/>
                </a:lnTo>
                <a:lnTo>
                  <a:pt x="0" y="0"/>
                </a:lnTo>
                <a:close/>
              </a:path>
            </a:pathLst>
          </a:custGeom>
          <a:blipFill>
            <a:blip r:embed="rId2"/>
            <a:stretch>
              <a:fillRect l="0" t="0" r="0" b="0"/>
            </a:stretch>
          </a:blipFill>
        </p:spPr>
      </p:sp>
      <p:sp>
        <p:nvSpPr>
          <p:cNvPr name="TextBox 3" id="3"/>
          <p:cNvSpPr txBox="true"/>
          <p:nvPr/>
        </p:nvSpPr>
        <p:spPr>
          <a:xfrm rot="0">
            <a:off x="2348984" y="1370380"/>
            <a:ext cx="6795016"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rimson Pro Bold"/>
              </a:rPr>
              <a:t>Cài đặt máy chủ Linux tên Nhom1 .--</a:t>
            </a:r>
          </a:p>
        </p:txBody>
      </p:sp>
      <p:sp>
        <p:nvSpPr>
          <p:cNvPr name="TextBox 4" id="4"/>
          <p:cNvSpPr txBox="true"/>
          <p:nvPr/>
        </p:nvSpPr>
        <p:spPr>
          <a:xfrm rot="0">
            <a:off x="825415" y="1370380"/>
            <a:ext cx="1166812"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rimson Pro Bold"/>
              </a:rPr>
              <a:t>Câu 1: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8800" y="0"/>
            <a:ext cx="5029200" cy="10287000"/>
          </a:xfrm>
          <a:custGeom>
            <a:avLst/>
            <a:gdLst/>
            <a:ahLst/>
            <a:cxnLst/>
            <a:rect r="r" b="b" t="t" l="l"/>
            <a:pathLst>
              <a:path h="10287000" w="5029200">
                <a:moveTo>
                  <a:pt x="0" y="0"/>
                </a:moveTo>
                <a:lnTo>
                  <a:pt x="5029200" y="0"/>
                </a:lnTo>
                <a:lnTo>
                  <a:pt x="5029200" y="10287000"/>
                </a:lnTo>
                <a:lnTo>
                  <a:pt x="0" y="10287000"/>
                </a:lnTo>
                <a:lnTo>
                  <a:pt x="0" y="0"/>
                </a:lnTo>
                <a:close/>
              </a:path>
            </a:pathLst>
          </a:custGeom>
          <a:blipFill>
            <a:blip r:embed="rId2"/>
            <a:stretch>
              <a:fillRect l="-81818" t="-17415" r="-2042" b="-17415"/>
            </a:stretch>
          </a:blipFill>
        </p:spPr>
      </p:sp>
      <p:sp>
        <p:nvSpPr>
          <p:cNvPr name="Freeform 3" id="3"/>
          <p:cNvSpPr/>
          <p:nvPr/>
        </p:nvSpPr>
        <p:spPr>
          <a:xfrm flipH="false" flipV="false" rot="0">
            <a:off x="1028700" y="3781452"/>
            <a:ext cx="10797570" cy="5647959"/>
          </a:xfrm>
          <a:custGeom>
            <a:avLst/>
            <a:gdLst/>
            <a:ahLst/>
            <a:cxnLst/>
            <a:rect r="r" b="b" t="t" l="l"/>
            <a:pathLst>
              <a:path h="5647959" w="10797570">
                <a:moveTo>
                  <a:pt x="0" y="0"/>
                </a:moveTo>
                <a:lnTo>
                  <a:pt x="10797570" y="0"/>
                </a:lnTo>
                <a:lnTo>
                  <a:pt x="10797570" y="5647959"/>
                </a:lnTo>
                <a:lnTo>
                  <a:pt x="0" y="5647959"/>
                </a:lnTo>
                <a:lnTo>
                  <a:pt x="0" y="0"/>
                </a:lnTo>
                <a:close/>
              </a:path>
            </a:pathLst>
          </a:custGeom>
          <a:blipFill>
            <a:blip r:embed="rId3"/>
            <a:stretch>
              <a:fillRect l="0" t="0" r="0" b="0"/>
            </a:stretch>
          </a:blipFill>
        </p:spPr>
      </p:sp>
      <p:sp>
        <p:nvSpPr>
          <p:cNvPr name="TextBox 4" id="4"/>
          <p:cNvSpPr txBox="true"/>
          <p:nvPr/>
        </p:nvSpPr>
        <p:spPr>
          <a:xfrm rot="0">
            <a:off x="0" y="47625"/>
            <a:ext cx="11425013" cy="1952625"/>
          </a:xfrm>
          <a:prstGeom prst="rect">
            <a:avLst/>
          </a:prstGeom>
        </p:spPr>
        <p:txBody>
          <a:bodyPr anchor="t" rtlCol="false" tIns="0" lIns="0" bIns="0" rIns="0">
            <a:spAutoFit/>
          </a:bodyPr>
          <a:lstStyle/>
          <a:p>
            <a:pPr>
              <a:lnSpc>
                <a:spcPts val="7650"/>
              </a:lnSpc>
            </a:pPr>
            <a:r>
              <a:rPr lang="en-US" sz="6375">
                <a:solidFill>
                  <a:srgbClr val="393939"/>
                </a:solidFill>
                <a:latin typeface="Crimson Pro Bold"/>
              </a:rPr>
              <a:t> Cài đặt, cấu hình các dịch vụ hạ tầng cần thiết để chạy ứng dụng </a:t>
            </a:r>
          </a:p>
        </p:txBody>
      </p:sp>
      <p:sp>
        <p:nvSpPr>
          <p:cNvPr name="TextBox 5" id="5"/>
          <p:cNvSpPr txBox="true"/>
          <p:nvPr/>
        </p:nvSpPr>
        <p:spPr>
          <a:xfrm rot="0">
            <a:off x="661690" y="2610512"/>
            <a:ext cx="7390329"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393939"/>
                </a:solidFill>
                <a:latin typeface="Crimson Pro Bold"/>
              </a:rPr>
              <a:t>Cài đặt, cấu hình các dịch vụ hạ tầng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7367" y="1274186"/>
            <a:ext cx="10797570" cy="2535715"/>
          </a:xfrm>
          <a:custGeom>
            <a:avLst/>
            <a:gdLst/>
            <a:ahLst/>
            <a:cxnLst/>
            <a:rect r="r" b="b" t="t" l="l"/>
            <a:pathLst>
              <a:path h="2535715" w="10797570">
                <a:moveTo>
                  <a:pt x="0" y="0"/>
                </a:moveTo>
                <a:lnTo>
                  <a:pt x="10797569" y="0"/>
                </a:lnTo>
                <a:lnTo>
                  <a:pt x="10797569" y="2535715"/>
                </a:lnTo>
                <a:lnTo>
                  <a:pt x="0" y="2535715"/>
                </a:lnTo>
                <a:lnTo>
                  <a:pt x="0" y="0"/>
                </a:lnTo>
                <a:close/>
              </a:path>
            </a:pathLst>
          </a:custGeom>
          <a:blipFill>
            <a:blip r:embed="rId2"/>
            <a:stretch>
              <a:fillRect l="0" t="0" r="0" b="-122736"/>
            </a:stretch>
          </a:blipFill>
        </p:spPr>
      </p:sp>
      <p:sp>
        <p:nvSpPr>
          <p:cNvPr name="Freeform 3" id="3"/>
          <p:cNvSpPr/>
          <p:nvPr/>
        </p:nvSpPr>
        <p:spPr>
          <a:xfrm flipH="false" flipV="false" rot="0">
            <a:off x="767367" y="5143500"/>
            <a:ext cx="10948724" cy="1184927"/>
          </a:xfrm>
          <a:custGeom>
            <a:avLst/>
            <a:gdLst/>
            <a:ahLst/>
            <a:cxnLst/>
            <a:rect r="r" b="b" t="t" l="l"/>
            <a:pathLst>
              <a:path h="1184927" w="10948724">
                <a:moveTo>
                  <a:pt x="0" y="0"/>
                </a:moveTo>
                <a:lnTo>
                  <a:pt x="10948723" y="0"/>
                </a:lnTo>
                <a:lnTo>
                  <a:pt x="10948723" y="1184927"/>
                </a:lnTo>
                <a:lnTo>
                  <a:pt x="0" y="1184927"/>
                </a:lnTo>
                <a:lnTo>
                  <a:pt x="0" y="0"/>
                </a:lnTo>
                <a:close/>
              </a:path>
            </a:pathLst>
          </a:custGeom>
          <a:blipFill>
            <a:blip r:embed="rId3"/>
            <a:stretch>
              <a:fillRect l="0" t="0" r="0" b="0"/>
            </a:stretch>
          </a:blipFill>
        </p:spPr>
      </p:sp>
      <p:sp>
        <p:nvSpPr>
          <p:cNvPr name="Freeform 4" id="4"/>
          <p:cNvSpPr/>
          <p:nvPr/>
        </p:nvSpPr>
        <p:spPr>
          <a:xfrm flipH="false" flipV="false" rot="0">
            <a:off x="767367" y="7318392"/>
            <a:ext cx="9423784" cy="3562684"/>
          </a:xfrm>
          <a:custGeom>
            <a:avLst/>
            <a:gdLst/>
            <a:ahLst/>
            <a:cxnLst/>
            <a:rect r="r" b="b" t="t" l="l"/>
            <a:pathLst>
              <a:path h="3562684" w="9423784">
                <a:moveTo>
                  <a:pt x="0" y="0"/>
                </a:moveTo>
                <a:lnTo>
                  <a:pt x="9423783" y="0"/>
                </a:lnTo>
                <a:lnTo>
                  <a:pt x="9423783" y="3562684"/>
                </a:lnTo>
                <a:lnTo>
                  <a:pt x="0" y="3562684"/>
                </a:lnTo>
                <a:lnTo>
                  <a:pt x="0" y="0"/>
                </a:lnTo>
                <a:close/>
              </a:path>
            </a:pathLst>
          </a:custGeom>
          <a:blipFill>
            <a:blip r:embed="rId4"/>
            <a:stretch>
              <a:fillRect l="0" t="0" r="0" b="-53224"/>
            </a:stretch>
          </a:blipFill>
        </p:spPr>
      </p:sp>
      <p:sp>
        <p:nvSpPr>
          <p:cNvPr name="Freeform 5" id="5"/>
          <p:cNvSpPr/>
          <p:nvPr/>
        </p:nvSpPr>
        <p:spPr>
          <a:xfrm flipH="false" flipV="false" rot="0">
            <a:off x="10191150" y="7969959"/>
            <a:ext cx="8096850" cy="1300999"/>
          </a:xfrm>
          <a:custGeom>
            <a:avLst/>
            <a:gdLst/>
            <a:ahLst/>
            <a:cxnLst/>
            <a:rect r="r" b="b" t="t" l="l"/>
            <a:pathLst>
              <a:path h="1300999" w="8096850">
                <a:moveTo>
                  <a:pt x="0" y="0"/>
                </a:moveTo>
                <a:lnTo>
                  <a:pt x="8096850" y="0"/>
                </a:lnTo>
                <a:lnTo>
                  <a:pt x="8096850" y="1300999"/>
                </a:lnTo>
                <a:lnTo>
                  <a:pt x="0" y="1300999"/>
                </a:lnTo>
                <a:lnTo>
                  <a:pt x="0" y="0"/>
                </a:lnTo>
                <a:close/>
              </a:path>
            </a:pathLst>
          </a:custGeom>
          <a:blipFill>
            <a:blip r:embed="rId5"/>
            <a:stretch>
              <a:fillRect l="0" t="0" r="-8780" b="0"/>
            </a:stretch>
          </a:blipFill>
        </p:spPr>
      </p:sp>
      <p:sp>
        <p:nvSpPr>
          <p:cNvPr name="TextBox 6" id="6"/>
          <p:cNvSpPr txBox="true"/>
          <p:nvPr/>
        </p:nvSpPr>
        <p:spPr>
          <a:xfrm rot="0">
            <a:off x="1028700" y="282268"/>
            <a:ext cx="271617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Cài đặt Apache</a:t>
            </a:r>
          </a:p>
        </p:txBody>
      </p:sp>
      <p:sp>
        <p:nvSpPr>
          <p:cNvPr name="TextBox 7" id="7"/>
          <p:cNvSpPr txBox="true"/>
          <p:nvPr/>
        </p:nvSpPr>
        <p:spPr>
          <a:xfrm rot="0">
            <a:off x="1028700" y="4324985"/>
            <a:ext cx="1648659"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MariaDB</a:t>
            </a:r>
          </a:p>
        </p:txBody>
      </p:sp>
      <p:sp>
        <p:nvSpPr>
          <p:cNvPr name="TextBox 8" id="8"/>
          <p:cNvSpPr txBox="true"/>
          <p:nvPr/>
        </p:nvSpPr>
        <p:spPr>
          <a:xfrm rot="0">
            <a:off x="1028700" y="6499877"/>
            <a:ext cx="497145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Cấu hình bảo mật MariaDB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5054" y="3171356"/>
            <a:ext cx="10340363" cy="1329196"/>
          </a:xfrm>
          <a:custGeom>
            <a:avLst/>
            <a:gdLst/>
            <a:ahLst/>
            <a:cxnLst/>
            <a:rect r="r" b="b" t="t" l="l"/>
            <a:pathLst>
              <a:path h="1329196" w="10340363">
                <a:moveTo>
                  <a:pt x="0" y="0"/>
                </a:moveTo>
                <a:lnTo>
                  <a:pt x="10340363" y="0"/>
                </a:lnTo>
                <a:lnTo>
                  <a:pt x="10340363" y="1329196"/>
                </a:lnTo>
                <a:lnTo>
                  <a:pt x="0" y="1329196"/>
                </a:lnTo>
                <a:lnTo>
                  <a:pt x="0" y="0"/>
                </a:lnTo>
                <a:close/>
              </a:path>
            </a:pathLst>
          </a:custGeom>
          <a:blipFill>
            <a:blip r:embed="rId2"/>
            <a:stretch>
              <a:fillRect l="0" t="0" r="0" b="0"/>
            </a:stretch>
          </a:blipFill>
        </p:spPr>
      </p:sp>
      <p:grpSp>
        <p:nvGrpSpPr>
          <p:cNvPr name="Group 3" id="3"/>
          <p:cNvGrpSpPr/>
          <p:nvPr/>
        </p:nvGrpSpPr>
        <p:grpSpPr>
          <a:xfrm rot="5572358">
            <a:off x="7541450" y="4901072"/>
            <a:ext cx="799030" cy="7990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93939"/>
            </a:solidFill>
          </p:spPr>
        </p:sp>
        <p:sp>
          <p:nvSpPr>
            <p:cNvPr name="TextBox 5" id="5"/>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537337" y="6452690"/>
            <a:ext cx="10395798" cy="3618427"/>
          </a:xfrm>
          <a:custGeom>
            <a:avLst/>
            <a:gdLst/>
            <a:ahLst/>
            <a:cxnLst/>
            <a:rect r="r" b="b" t="t" l="l"/>
            <a:pathLst>
              <a:path h="3618427" w="10395798">
                <a:moveTo>
                  <a:pt x="0" y="0"/>
                </a:moveTo>
                <a:lnTo>
                  <a:pt x="10395798" y="0"/>
                </a:lnTo>
                <a:lnTo>
                  <a:pt x="10395798" y="3618427"/>
                </a:lnTo>
                <a:lnTo>
                  <a:pt x="0" y="3618427"/>
                </a:lnTo>
                <a:lnTo>
                  <a:pt x="0" y="0"/>
                </a:lnTo>
                <a:close/>
              </a:path>
            </a:pathLst>
          </a:custGeom>
          <a:blipFill>
            <a:blip r:embed="rId3"/>
            <a:stretch>
              <a:fillRect l="0" t="0" r="0" b="0"/>
            </a:stretch>
          </a:blipFill>
        </p:spPr>
      </p:sp>
      <p:sp>
        <p:nvSpPr>
          <p:cNvPr name="TextBox 7" id="7"/>
          <p:cNvSpPr txBox="true"/>
          <p:nvPr/>
        </p:nvSpPr>
        <p:spPr>
          <a:xfrm rot="0">
            <a:off x="837816" y="190930"/>
            <a:ext cx="17052605"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rPr>
              <a:t> tạo cấu hình server ảo cho từng trang web của nhom1 sẽ thiết lập một trang web có tên miền là 'nhom1.vn'.</a:t>
            </a:r>
          </a:p>
          <a:p>
            <a:pPr algn="ctr">
              <a:lnSpc>
                <a:spcPts val="4759"/>
              </a:lnSpc>
            </a:pPr>
            <a:r>
              <a:rPr lang="en-US" sz="3399">
                <a:solidFill>
                  <a:srgbClr val="000000"/>
                </a:solidFill>
                <a:latin typeface="Crimson Pro"/>
              </a:rPr>
              <a:t>Bước đầu tiên chúng ta cần làm là tạo thư mục gốc của tài liệu nơi các tệp trang web cho tên miền sẽ được lưu trữ và phục vụ theo yêu cầu. Chúng ta chạy lệnh sau :</a:t>
            </a:r>
          </a:p>
          <a:p>
            <a:pPr algn="ctr">
              <a:lnSpc>
                <a:spcPts val="4759"/>
              </a:lnSpc>
            </a:pPr>
          </a:p>
        </p:txBody>
      </p:sp>
      <p:sp>
        <p:nvSpPr>
          <p:cNvPr name="TextBox 8" id="8"/>
          <p:cNvSpPr txBox="true"/>
          <p:nvPr/>
        </p:nvSpPr>
        <p:spPr>
          <a:xfrm rot="0">
            <a:off x="1329191" y="5652947"/>
            <a:ext cx="1238547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Tạo thêm file index.html ở bên trong thư mục gốc của tài liệu miền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26050" y="4098790"/>
            <a:ext cx="10143531" cy="5977195"/>
          </a:xfrm>
          <a:custGeom>
            <a:avLst/>
            <a:gdLst/>
            <a:ahLst/>
            <a:cxnLst/>
            <a:rect r="r" b="b" t="t" l="l"/>
            <a:pathLst>
              <a:path h="5977195" w="10143531">
                <a:moveTo>
                  <a:pt x="0" y="0"/>
                </a:moveTo>
                <a:lnTo>
                  <a:pt x="10143531" y="0"/>
                </a:lnTo>
                <a:lnTo>
                  <a:pt x="10143531" y="5977195"/>
                </a:lnTo>
                <a:lnTo>
                  <a:pt x="0" y="5977195"/>
                </a:lnTo>
                <a:lnTo>
                  <a:pt x="0" y="0"/>
                </a:lnTo>
                <a:close/>
              </a:path>
            </a:pathLst>
          </a:custGeom>
          <a:blipFill>
            <a:blip r:embed="rId2"/>
            <a:stretch>
              <a:fillRect l="0" t="0" r="0" b="0"/>
            </a:stretch>
          </a:blipFill>
        </p:spPr>
      </p:sp>
      <p:sp>
        <p:nvSpPr>
          <p:cNvPr name="TextBox 3" id="3"/>
          <p:cNvSpPr txBox="true"/>
          <p:nvPr/>
        </p:nvSpPr>
        <p:spPr>
          <a:xfrm rot="0">
            <a:off x="782515" y="1490124"/>
            <a:ext cx="16230600" cy="23806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Các tệp vhosts của Apache được lưu trữ trong thư mục /etc/apache2/sites-available. Quy ước đặt tên tiêu chuẩn là đặt tên tệp theo miền.</a:t>
            </a:r>
          </a:p>
          <a:p>
            <a:pPr algn="ctr">
              <a:lnSpc>
                <a:spcPts val="4759"/>
              </a:lnSpc>
              <a:spcBef>
                <a:spcPct val="0"/>
              </a:spcBef>
            </a:pPr>
          </a:p>
          <a:p>
            <a:pPr algn="ctr">
              <a:lnSpc>
                <a:spcPts val="4759"/>
              </a:lnSpc>
              <a:spcBef>
                <a:spcPct val="0"/>
              </a:spcBef>
            </a:pPr>
            <a:r>
              <a:rPr lang="en-US" sz="3399">
                <a:solidFill>
                  <a:srgbClr val="000000"/>
                </a:solidFill>
                <a:latin typeface="Crimson Pro Bold"/>
              </a:rPr>
              <a:t>Mở text của bạn là tạo đoạn text sau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8382" y="3089018"/>
            <a:ext cx="13130758" cy="6439549"/>
          </a:xfrm>
          <a:custGeom>
            <a:avLst/>
            <a:gdLst/>
            <a:ahLst/>
            <a:cxnLst/>
            <a:rect r="r" b="b" t="t" l="l"/>
            <a:pathLst>
              <a:path h="6439549" w="13130758">
                <a:moveTo>
                  <a:pt x="0" y="0"/>
                </a:moveTo>
                <a:lnTo>
                  <a:pt x="13130759" y="0"/>
                </a:lnTo>
                <a:lnTo>
                  <a:pt x="13130759" y="6439549"/>
                </a:lnTo>
                <a:lnTo>
                  <a:pt x="0" y="6439549"/>
                </a:lnTo>
                <a:lnTo>
                  <a:pt x="0" y="0"/>
                </a:lnTo>
                <a:close/>
              </a:path>
            </a:pathLst>
          </a:custGeom>
          <a:blipFill>
            <a:blip r:embed="rId2"/>
            <a:stretch>
              <a:fillRect l="0" t="0" r="0" b="0"/>
            </a:stretch>
          </a:blipFill>
        </p:spPr>
      </p:sp>
      <p:sp>
        <p:nvSpPr>
          <p:cNvPr name="TextBox 3" id="3"/>
          <p:cNvSpPr txBox="true"/>
          <p:nvPr/>
        </p:nvSpPr>
        <p:spPr>
          <a:xfrm rot="0">
            <a:off x="0" y="1286990"/>
            <a:ext cx="15108942"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Bold"/>
              </a:rPr>
              <a:t>Bây giờ Apache đã sẵn sàng sử dụng mã hóa, chúng ta có thể chuyển sang tạo chứng chỉ SSL mới.</a:t>
            </a:r>
          </a:p>
        </p:txBody>
      </p:sp>
      <p:sp>
        <p:nvSpPr>
          <p:cNvPr name="TextBox 4" id="4"/>
          <p:cNvSpPr txBox="true"/>
          <p:nvPr/>
        </p:nvSpPr>
        <p:spPr>
          <a:xfrm rot="0">
            <a:off x="242470" y="143510"/>
            <a:ext cx="7651291" cy="762635"/>
          </a:xfrm>
          <a:prstGeom prst="rect">
            <a:avLst/>
          </a:prstGeom>
        </p:spPr>
        <p:txBody>
          <a:bodyPr anchor="t" rtlCol="false" tIns="0" lIns="0" bIns="0" rIns="0">
            <a:spAutoFit/>
          </a:bodyPr>
          <a:lstStyle/>
          <a:p>
            <a:pPr algn="ctr">
              <a:lnSpc>
                <a:spcPts val="6160"/>
              </a:lnSpc>
            </a:pPr>
            <a:r>
              <a:rPr lang="en-US" sz="4400">
                <a:solidFill>
                  <a:srgbClr val="000000"/>
                </a:solidFill>
                <a:latin typeface="DejaVu Serif Bold"/>
              </a:rPr>
              <a:t>Tạo chứng chỉ SSL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DAGA85wqy2Y</dc:identifier>
  <dcterms:modified xsi:type="dcterms:W3CDTF">2011-08-01T06:04:30Z</dcterms:modified>
  <cp:revision>1</cp:revision>
  <dc:title>Trắng Đen Màu be Đơn giản Phông chữ Serif cho Doanh nghiệp Bản thuyết trình</dc:title>
</cp:coreProperties>
</file>